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80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AF3B85-7661-411D-8E21-7F0A63BCF44A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07E618-C216-4954-A1FC-605ED03BE7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0;&#1082;&#1072;&#1079;&#1099;%20&#1059;&#1087;&#1088;&#1072;&#1074;&#1083;&#1077;&#1085;&#1080;&#1103;%20&#1086;&#1073;&#1088;&#1072;&#1079;&#1086;&#1074;&#1072;&#1085;&#1080;&#1103;\&#1087;&#1086;%20&#1086;&#1089;&#1085;&#1086;&#1074;&#1085;&#1086;&#1081;%20&#1076;&#1077;&#1103;&#1090;&#1077;&#1083;&#1100;&#1085;&#1086;&#1089;&#1090;&#1080;\244-&#1054;&#1044;%20%20&#1054;&#1073;%20&#1091;&#1090;&#1074;&#1077;&#1088;&#1078;&#1076;&#1077;&#1085;&#1080;&#1080;%20&#1087;&#1086;&#1088;&#1103;&#1076;&#1082;&#1072;%20&#1090;&#1072;&#1088;&#1080;&#1092;&#1080;&#1082;&#1072;&#1094;&#1080;&#1080;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74;&#1086;&#1076;&#1085;&#1099;&#1077;%20&#1088;&#1077;&#1079;&#1091;&#1083;&#1100;&#1090;&#1072;&#1090;&#1099;%20&#1044;&#1056;-10%20(2)%20(1)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usieva83@mail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80;&#1082;&#1072;&#1079;&#1099;%20&#1059;&#1087;&#1088;&#1072;&#1074;&#1083;&#1077;&#1085;&#1080;&#1103;%20&#1086;&#1073;&#1088;&#1072;&#1079;&#1086;&#1074;&#1072;&#1085;&#1080;&#1103;\&#1087;&#1086;%20&#1086;&#1089;&#1085;&#1086;&#1074;&#1085;&#1086;&#1081;%20&#1076;&#1077;&#1103;&#1090;&#1077;&#1083;&#1100;&#1085;&#1086;&#1089;&#1090;&#1080;\244(1-%20&#1054;&#1044;%20&#1054;&#1073;%20&#1091;&#1090;&#1074;&#1077;&#1088;&#1078;&#1076;&#1077;&#1085;&#1080;&#1080;%20&#1055;&#1083;&#1072;&#1085;&#1072;%20&#1084;&#1077;&#1088;&#1086;&#1087;&#1088;&#1080;&#1103;&#1090;&#1080;&#1081;%20&#1087;&#1086;%20&#1086;&#1073;&#1077;&#1089;&#1087;&#1077;&#1095;&#1077;&#1085;&#1080;&#1102;%20&#1054;&#1054;%20&#1086;&#1073;&#1098;&#1077;&#1082;&#1090;&#1080;&#1074;&#1085;&#1086;&#1089;&#1090;&#1080;%20&#1086;&#1094;&#1077;&#1085;&#1080;&#1074;&#1072;&#1085;&#1080;&#1103;%20&#1091;&#1095;&#1077;&#1073;&#1085;&#1099;&#1093;%20&#1076;&#1086;&#1089;&#1090;&#1080;&#1078;&#1077;&#1085;&#1080;&#1081;%20&#1084;&#1077;&#1076;&#1072;&#1083;&#1080;&#1089;&#1090;&#1086;&#1074;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4536504"/>
          </a:xfrm>
        </p:spPr>
        <p:txBody>
          <a:bodyPr>
            <a:noAutofit/>
          </a:bodyPr>
          <a:lstStyle/>
          <a:p>
            <a:r>
              <a:rPr lang="ru-RU" dirty="0" smtClean="0"/>
              <a:t>Совещание руководителей общеобразовательных учреждений</a:t>
            </a:r>
            <a:br>
              <a:rPr lang="ru-RU" dirty="0" smtClean="0"/>
            </a:br>
            <a:r>
              <a:rPr lang="ru-RU" dirty="0" smtClean="0"/>
              <a:t>Новолакского района 04.12.2020 года.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Замечания по составлению тарификации ОО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100392" y="0"/>
          <a:ext cx="914400" cy="771525"/>
        </p:xfrm>
        <a:graphic>
          <a:graphicData uri="http://schemas.openxmlformats.org/presentationml/2006/ole">
            <p:oleObj spid="_x0000_s40962" name="Документ" showAsIcon="1" r:id="rId3" imgW="914400" imgH="771480" progId="Word.Document.12">
              <p:link updateAutomatic="1"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92704"/>
          <a:ext cx="8784977" cy="5832639"/>
        </p:xfrm>
        <a:graphic>
          <a:graphicData uri="http://schemas.openxmlformats.org/drawingml/2006/table">
            <a:tbl>
              <a:tblPr/>
              <a:tblGrid>
                <a:gridCol w="887430"/>
                <a:gridCol w="2097561"/>
                <a:gridCol w="890311"/>
                <a:gridCol w="922004"/>
                <a:gridCol w="841329"/>
                <a:gridCol w="1149625"/>
                <a:gridCol w="898955"/>
                <a:gridCol w="1097762"/>
              </a:tblGrid>
              <a:tr h="1952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Нагрузка директоров и завучей по тариф.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учреждений образования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часов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внеурочная деятельность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завуч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завуч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завуч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"Новочуртахская СОШ № 2""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"Новокулинская СОШ №1"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"Барчхойотарская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"Банайюртовская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 Чапаевская СОШ №1"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"Новомехельтинская СОШ2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"Чаравалинская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ООШ"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"Ямансуйская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"Новочуртахская СОШ №1"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"Новолакская СОШ №1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Гамияхская СОШ №2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МКОУ"ГАМИЯХСКАЯ СОШ №1"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"Чапаевская СОШ №2"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"Шушинская  СОШ 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"Дучинская СОШ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"Новочуртахская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МКОУ"Гамияхская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"Ахарская СОШ"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6+2 дом.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6+2дом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МКОУ"Новолакская гимназия"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СОШ№1"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8+1дом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"Новокулинская СОШ№2"1005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99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9001000" cy="580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Анализ диагностических работ в 10 классах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764704"/>
          <a:ext cx="8136904" cy="1362440"/>
        </p:xfrm>
        <a:graphic>
          <a:graphicData uri="http://schemas.openxmlformats.org/drawingml/2006/table">
            <a:tbl>
              <a:tblPr/>
              <a:tblGrid>
                <a:gridCol w="428625"/>
                <a:gridCol w="2002155"/>
                <a:gridCol w="1215390"/>
                <a:gridCol w="2186478"/>
                <a:gridCol w="2304256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Количество уч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Преодолели порог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Средняя оценка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59632" y="410180"/>
            <a:ext cx="53822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Результаты диагностических работ ДР-10 </a:t>
            </a:r>
            <a:r>
              <a:rPr lang="ru-RU" sz="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по району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5" y="2564905"/>
          <a:ext cx="8208911" cy="4103479"/>
        </p:xfrm>
        <a:graphic>
          <a:graphicData uri="http://schemas.openxmlformats.org/drawingml/2006/table">
            <a:tbl>
              <a:tblPr/>
              <a:tblGrid>
                <a:gridCol w="296467"/>
                <a:gridCol w="1755484"/>
                <a:gridCol w="1025975"/>
                <a:gridCol w="1025975"/>
                <a:gridCol w="1025975"/>
                <a:gridCol w="1025975"/>
                <a:gridCol w="1026530"/>
                <a:gridCol w="1026530"/>
              </a:tblGrid>
              <a:tr h="23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Ахарская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0\2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3\0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Банайюртовская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14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12\3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Гамияхская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4\5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Гамияхская СОШ 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Гамияхская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5\3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Дучинская СОШ 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6\0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Новокулинская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5\1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Новокулинская СОШ 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Новолакская гимназия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0\5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Новолакская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Новомехельтинская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3\2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1\1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Новочуртахская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5\0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Новочуртахская СОШ 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11\4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17\9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18\6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17 зад выполнены на 100 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%, а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9 зад –на 0%,других показателей нет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Новочуртахская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3 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9\8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Тухчарская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12\0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Тухчарская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Чапаевская СОШ 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11 заданий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17\3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14\2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Чапаевская СОШ 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0\6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4\0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Чаравалинская СОШ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4\2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Шушинская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 задание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7\4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11\2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Ямансуйская СОШ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1 задание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6\5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8\5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0" y="21328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Процент выполняемости заданий:  первая цифра- выполнение  на 100 %;вторая-выполнение на 0 %. ДР-10.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668344" y="5517232"/>
          <a:ext cx="914400" cy="771525"/>
        </p:xfrm>
        <a:graphic>
          <a:graphicData uri="http://schemas.openxmlformats.org/presentationml/2006/ole">
            <p:oleObj spid="_x0000_s27651" name="Worksheet" showAsIcon="1" r:id="rId3" imgW="914400" imgH="771480" progId="Excel.Sheet.8">
              <p:link updateAutomatic="1"/>
            </p:oleObj>
          </a:graphicData>
        </a:graphic>
      </p:graphicFrame>
      <p:sp>
        <p:nvSpPr>
          <p:cNvPr id="9" name="Стрелка вниз 8"/>
          <p:cNvSpPr/>
          <p:nvPr/>
        </p:nvSpPr>
        <p:spPr>
          <a:xfrm rot="10800000">
            <a:off x="7956376" y="6165304"/>
            <a:ext cx="333751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92280" y="65502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Направлено в письме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Ход  </a:t>
            </a:r>
            <a:r>
              <a:rPr lang="ru-RU" sz="4800" dirty="0" err="1" smtClean="0">
                <a:latin typeface="Arial Black" pitchFamily="34" charset="0"/>
              </a:rPr>
              <a:t>ВсОШ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школы активно участвуют в проверке олимпиадных работ.</a:t>
            </a:r>
          </a:p>
          <a:p>
            <a:r>
              <a:rPr lang="ru-RU" dirty="0" smtClean="0"/>
              <a:t>Но не все школы объективно проводят муниципальный этап </a:t>
            </a:r>
            <a:r>
              <a:rPr lang="ru-RU" dirty="0" err="1" smtClean="0"/>
              <a:t>ВсОШ</a:t>
            </a:r>
            <a:r>
              <a:rPr lang="ru-RU" dirty="0" smtClean="0"/>
              <a:t>. Это видно по результатам проверки протоколов. Очень высокие баллы у некоторых детей.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4926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ЕГИССО - актуализация списков детей, охваченных  горячим питанием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2996952"/>
          <a:ext cx="7128791" cy="2787083"/>
        </p:xfrm>
        <a:graphic>
          <a:graphicData uri="http://schemas.openxmlformats.org/drawingml/2006/table">
            <a:tbl>
              <a:tblPr/>
              <a:tblGrid>
                <a:gridCol w="228693"/>
                <a:gridCol w="836159"/>
                <a:gridCol w="943359"/>
                <a:gridCol w="1136318"/>
                <a:gridCol w="586026"/>
                <a:gridCol w="557440"/>
                <a:gridCol w="616399"/>
                <a:gridCol w="814719"/>
                <a:gridCol w="1409678"/>
              </a:tblGrid>
              <a:tr h="30009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Столбец8</a:t>
                      </a: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Столбец1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Столбец2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Столбец3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Столбец32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Столбец4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Столбец5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Столбец6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Столбец7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№№</a:t>
                      </a: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СНИЛС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ИМЯ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ОТЧЕСТВО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 (М/Ж)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рождения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МЕСТО РОЖДЕНИЯ</a:t>
                      </a: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579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86" marR="4586" marT="458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26876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Единая государственная информационная система социального обеспечения- является информационной системой, позволяющей получать гражданам и органам власти актуальную информацию о мерах социальной поддержки, оказываемых из бюджетов всех уровней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636912"/>
            <a:ext cx="4391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Шаблон ЕГИССО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59832" y="270892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600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Горячее питание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(требования к оформлению меню).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800" dirty="0" smtClean="0"/>
              <a:t>ЕГИССО - актуализация списков детей, охваченных  горячим питанием</a:t>
            </a:r>
            <a:endParaRPr lang="ru-RU" sz="32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t="17395" r="3448" b="24938"/>
          <a:stretch>
            <a:fillRect/>
          </a:stretch>
        </p:blipFill>
        <p:spPr bwMode="auto">
          <a:xfrm>
            <a:off x="323528" y="1268760"/>
            <a:ext cx="403244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588224" y="1700808"/>
          <a:ext cx="1827213" cy="604837"/>
        </p:xfrm>
        <a:graphic>
          <a:graphicData uri="http://schemas.openxmlformats.org/presentationml/2006/ole">
            <p:oleObj spid="_x0000_s37891" name="Объект упаковщика для оболочки" showAsIcon="1" r:id="rId4" imgW="1827720" imgH="60480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85293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Направлено в письме</a:t>
            </a:r>
            <a:endParaRPr lang="ru-RU" sz="1400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7236296" y="2348880"/>
            <a:ext cx="47776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2880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Анализ ежедневного мониторинга по больным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476678"/>
          <a:ext cx="9036496" cy="5908697"/>
        </p:xfrm>
        <a:graphic>
          <a:graphicData uri="http://schemas.openxmlformats.org/drawingml/2006/table">
            <a:tbl>
              <a:tblPr/>
              <a:tblGrid>
                <a:gridCol w="264206"/>
                <a:gridCol w="829057"/>
                <a:gridCol w="264205"/>
                <a:gridCol w="364421"/>
                <a:gridCol w="373532"/>
                <a:gridCol w="396307"/>
                <a:gridCol w="396307"/>
                <a:gridCol w="204987"/>
                <a:gridCol w="454386"/>
                <a:gridCol w="478302"/>
                <a:gridCol w="501078"/>
                <a:gridCol w="501078"/>
                <a:gridCol w="283565"/>
                <a:gridCol w="283565"/>
                <a:gridCol w="177656"/>
                <a:gridCol w="555742"/>
                <a:gridCol w="514743"/>
                <a:gridCol w="515885"/>
                <a:gridCol w="153740"/>
                <a:gridCol w="529548"/>
                <a:gridCol w="611544"/>
                <a:gridCol w="382642"/>
              </a:tblGrid>
              <a:tr h="176293"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Мониторинг больных</a:t>
                      </a:r>
                    </a:p>
                  </a:txBody>
                  <a:tcPr marL="2375" marR="2375" marT="23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5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учреждений образования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Педагоги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отсутствуют по иным причинам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Технический персонал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Вспомогательный персонал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коронавирусом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ОРВ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из общего числа ( больных)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отсутствуют по иным причинам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коронавирусом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ОРВ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из общего числа ( больных)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Админ. персонал. болеют  количество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коронавирусом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ОРВ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из общего числа ( больных)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коронавирусом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находится на больничном в связи с ОРВ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из общего числа ( больных)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ООШ"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"Новокулинская СОШ №1"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(+65 лет, больничные)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Гамияхская СОШ №2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 №1"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Банайюртовская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МКОУ"ГАМИЯХСКАЯ СОШ №1"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Ямансуйская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декр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Чапаевская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 №1"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12%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"Новомехельтинская СОШ2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"Чаравалинская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"Новолакская СОШ №1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5,60%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3.2%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 № 2""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Сидят на самоизоляции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"Барчхойотарская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Чапаевская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 №2"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"Шушинская  СОШ 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"Дучинская СОШ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МКОУ"Гамияхская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МКОУ "Ахарская СОШ"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МКОУ"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Новолакская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гимназия"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"Тухчарская СОШ№1"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375" marR="2375" marT="2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МКОУ "Новокулинская СОШ№2"1005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6388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196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375" marR="2375" marT="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Сборы в школах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41168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Законодательство РФ предусматривает разные меры для тех лиц, которые занимаются нелегальными сборами. В зависимости от тяжести наказания могут быть такими:</a:t>
            </a:r>
          </a:p>
          <a:p>
            <a:r>
              <a:rPr lang="ru-RU" dirty="0"/>
              <a:t>Лишение свободы на срок до 4 </a:t>
            </a:r>
            <a:r>
              <a:rPr lang="ru-RU" dirty="0" smtClean="0"/>
              <a:t>лет. Принудительные </a:t>
            </a:r>
            <a:r>
              <a:rPr lang="ru-RU" dirty="0"/>
              <a:t>работы в течение 4 лет.</a:t>
            </a:r>
          </a:p>
          <a:p>
            <a:r>
              <a:rPr lang="ru-RU" dirty="0"/>
              <a:t>Арест до </a:t>
            </a:r>
            <a:r>
              <a:rPr lang="ru-RU" dirty="0" smtClean="0"/>
              <a:t>полугода. Штрафы </a:t>
            </a:r>
            <a:r>
              <a:rPr lang="ru-RU" dirty="0"/>
              <a:t>в размере до 80 тыс.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Запрет на какие-либо сборы в школах и детсадах закреплен в Конституции России и в ФЗ №273 «Об образовании в РФ». По закону в школьных учреждениях недопустимо собирать деньги с родителей и запрашивать материальную поддержку.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Школьное руководство может принять решение о школьной форме. Тогда родителям придется приобрести ее. Но при этом требование о покупке одежды у определенного производителя — незаконно.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Частью 1 статьи 5.57 </a:t>
            </a:r>
            <a:r>
              <a:rPr lang="ru-RU" dirty="0" err="1"/>
              <a:t>КоАП</a:t>
            </a:r>
            <a:r>
              <a:rPr lang="ru-RU" dirty="0"/>
              <a:t> РФ предусмотрена административная ответственность за нарушение или незаконное ограничение права на образование, выразившееся в нарушении или ограничении права на получение общедоступного и бесплатного образования, а равно незаконный отказ в приеме в образовательную организацию либо отчисление (исключение) из образовательной организации. За данное правонарушение предусмотрена ответственность в виде штрафа для должностных лиц от 30 до 50 тысяч рублей, для юридических лиц от 100 до 200 тысяч рублей».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>ГТО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2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сдавать ГТО в 2020 году? Надеемся, вы помните, что в 2020 даты проведения ГТО отличаются от сроков предыдущих лет. </a:t>
            </a:r>
          </a:p>
          <a:p>
            <a:r>
              <a:rPr lang="ru-RU" dirty="0" smtClean="0"/>
              <a:t>С июня прошлого года вступил в силу закон о единой отчетности норм Готов к Труду и Обороне. Согласно нему сроки сдачи ГТО 2020 года для всех возрастных групп(включая школьников) одинаковы — с 1 января по 31 декабря. Дело в том, что география страны широка и в связи с тем возникают трудности с выполнение некоторых видов испытаний комплекса.</a:t>
            </a:r>
            <a:br>
              <a:rPr lang="ru-RU" dirty="0" smtClean="0"/>
            </a:br>
            <a:r>
              <a:rPr lang="ru-RU" dirty="0" smtClean="0"/>
              <a:t>Ранее сроки для школьников были привязаны к учебному году и был с 1 июля текущего до 30 июня следующего года.</a:t>
            </a:r>
          </a:p>
          <a:p>
            <a:r>
              <a:rPr lang="ru-RU" dirty="0" smtClean="0"/>
              <a:t>С 1 января 2020 начался новый отчетный период, а значит нормативы придется выполнять заново. </a:t>
            </a:r>
          </a:p>
          <a:p>
            <a:r>
              <a:rPr lang="ru-RU" dirty="0" smtClean="0"/>
              <a:t>В этом году муниципальный и региональный этап ГТО будет проходить на базе своих школ. Руководителям ОО рекомендуется назначить ответственного за проведение ГТО в своих образовательных учреждениях. Желающим сдать нормативы ГТО для начала необходимо пройти регистрацию на официальном сайте ГТО и получить </a:t>
            </a:r>
            <a:r>
              <a:rPr lang="en-US" dirty="0" smtClean="0"/>
              <a:t>ID</a:t>
            </a:r>
            <a:r>
              <a:rPr lang="ru-RU" dirty="0" smtClean="0"/>
              <a:t>. Напоминаем, что итоговый протокол по результатам сдачи ГТО необходимо направить в УО на </a:t>
            </a:r>
            <a:r>
              <a:rPr lang="ru-RU" dirty="0" err="1" smtClean="0"/>
              <a:t>эл</a:t>
            </a:r>
            <a:r>
              <a:rPr lang="ru-RU" dirty="0" smtClean="0"/>
              <a:t>. почту: </a:t>
            </a:r>
            <a:r>
              <a:rPr lang="en-US" dirty="0" smtClean="0">
                <a:hlinkClick r:id="rId2"/>
              </a:rPr>
              <a:t>musieva83@mail.ru</a:t>
            </a:r>
            <a:r>
              <a:rPr lang="en-US" dirty="0" smtClean="0"/>
              <a:t>  </a:t>
            </a:r>
            <a:r>
              <a:rPr lang="ru-RU" dirty="0" smtClean="0"/>
              <a:t>до </a:t>
            </a:r>
            <a:r>
              <a:rPr lang="en-US" dirty="0" smtClean="0"/>
              <a:t>10</a:t>
            </a:r>
            <a:r>
              <a:rPr lang="ru-RU" dirty="0" smtClean="0"/>
              <a:t> декабря 2020 года.</a:t>
            </a:r>
          </a:p>
          <a:p>
            <a:r>
              <a:rPr lang="ru-RU" dirty="0" smtClean="0"/>
              <a:t>Успешной сдачи!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60431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0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подписке на 2020 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48679"/>
          <a:ext cx="8424935" cy="6201728"/>
        </p:xfrm>
        <a:graphic>
          <a:graphicData uri="http://schemas.openxmlformats.org/drawingml/2006/table">
            <a:tbl>
              <a:tblPr/>
              <a:tblGrid>
                <a:gridCol w="538198"/>
                <a:gridCol w="2702162"/>
                <a:gridCol w="993673"/>
                <a:gridCol w="605628"/>
                <a:gridCol w="551418"/>
                <a:gridCol w="531441"/>
                <a:gridCol w="434426"/>
                <a:gridCol w="460823"/>
                <a:gridCol w="535722"/>
                <a:gridCol w="535722"/>
                <a:gridCol w="535722"/>
              </a:tblGrid>
              <a:tr h="42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/п.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ОО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«Народы «Дагестана»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«Дагестанская правда»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«Учитель Дагестана»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«Голос времени»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«Орлиное»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«Соколенок»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«Илчи»,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«Краевед Дагестана»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«Женщины Дагестана»</a:t>
                      </a:r>
                    </a:p>
                  </a:txBody>
                  <a:tcPr marL="30926" marR="309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</a:t>
                      </a:r>
                      <a:r>
                        <a:rPr lang="ru-RU" sz="9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Новолакская</a:t>
                      </a: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 СОШ» №1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 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</a:t>
                      </a:r>
                      <a:r>
                        <a:rPr lang="ru-RU" sz="900" b="1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Чапаевская</a:t>
                      </a: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 СОШ №1»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«Новокулинская  СОШ №1»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 №1»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 №2»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«Новомехельтинская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ООШ»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-9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СОШ №1»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СОШ №2»                                             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-250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-250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9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 Барчхойотарская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«Банайюртовская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«Ямансуйская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«Чаравалинская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«Новолакская гимназия»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«Шушинская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«Ахарская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«Дучинская СОШ №2»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СОШ №1»  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«Новокулинская СОШ №2»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«Чапаевская СОШ №2»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-22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СОШ»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«Буратино»»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«Радуга»»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«Солнышко»»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«Сказка»»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=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«Радуга 1»»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«Новолакская ДЮСШ»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_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«Новолакская ДЮСШ №1»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«Новолакский ДПШ»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9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0926" marR="30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04660"/>
          <a:ext cx="8352927" cy="6214198"/>
        </p:xfrm>
        <a:graphic>
          <a:graphicData uri="http://schemas.openxmlformats.org/drawingml/2006/table">
            <a:tbl>
              <a:tblPr/>
              <a:tblGrid>
                <a:gridCol w="344434"/>
                <a:gridCol w="1943862"/>
                <a:gridCol w="536387"/>
                <a:gridCol w="616411"/>
                <a:gridCol w="689950"/>
                <a:gridCol w="689950"/>
                <a:gridCol w="689950"/>
                <a:gridCol w="689409"/>
                <a:gridCol w="460146"/>
                <a:gridCol w="459606"/>
                <a:gridCol w="616411"/>
                <a:gridCol w="616411"/>
              </a:tblGrid>
              <a:tr h="360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Ф.И.О.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Голос времени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Дагестан.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 правда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Учитель Дагестана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Орленок Дагестана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Краевед Дагестана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Народы Дагестана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Илчи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Поче-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мучка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Женщина Даг. (лак)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Нийсо 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Дагестан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Управление образования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</a:t>
                      </a:r>
                      <a:r>
                        <a:rPr lang="ru-RU" sz="700" dirty="0" err="1">
                          <a:latin typeface="Arial Black" pitchFamily="34" charset="0"/>
                          <a:ea typeface="Calibri"/>
                          <a:cs typeface="Times New Roman"/>
                        </a:rPr>
                        <a:t>Новолакская</a:t>
                      </a: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 СОШ №1»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«Чапаевская  СОШ №1»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«Новокулинская СОШ №1»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 №1»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 №2»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«Новомехельтинская СОШ» 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 ООШ»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 СОШ №1»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 СОШ №2»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«Барчхойотарская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«Банайюртовская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«Ямансуйская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«Чаравалинская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«Новолакская гимназия»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«Шушинская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«Ахарская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«Дучинская СОШ №2»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«Тухчарская СОШ №1»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«Новокулинская  СОШ №2»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«Чапаевская СОШ №2»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«Новочуртахская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МКОУ «Гамияхская  СОШ»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«Буратино»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«Дюймовочка»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«Радуга»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«Солнышко»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«Сказка»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МКДОУ «Детский сад «Радуга №1»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«Новолакский ДПШ»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«Новолакская  ДЮСШ»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Arial Black" pitchFamily="34" charset="0"/>
                          <a:ea typeface="Calibri"/>
                          <a:cs typeface="Times New Roman"/>
                        </a:rPr>
                        <a:t>МКУДО «Новолакская  ДЮСШ №1» 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 Black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7156" marR="37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94565"/>
            <a:ext cx="8604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 за подписку на 2021г.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52520" cy="6583362"/>
          </a:xfrm>
        </p:spPr>
        <p:txBody>
          <a:bodyPr>
            <a:noAutofit/>
          </a:bodyPr>
          <a:lstStyle/>
          <a:p>
            <a:pPr marL="342900" indent="-342900" algn="l"/>
            <a:r>
              <a:rPr lang="ru-RU" sz="2200" dirty="0" smtClean="0">
                <a:latin typeface="Arial Black" pitchFamily="34" charset="0"/>
              </a:rPr>
              <a:t>     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Вопросы для обсуждения: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1. Обсуждение Плана работы по объективности оценивания учебных достижений претендентов на получение медали «За особые успехи в учении».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2. Анализ проверки списков отличников  на награждение Главы МО «Новолакский район». 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3. Анализ электронных  дневников  и работы сайтов.                                                                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4. Замечания по составлению тарификации ОО.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5. Анализ диагностических работ в 10 классах.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6. Ход  </a:t>
            </a:r>
            <a:r>
              <a:rPr lang="ru-RU" sz="2000" dirty="0" err="1" smtClean="0">
                <a:latin typeface="Arial Black" pitchFamily="34" charset="0"/>
              </a:rPr>
              <a:t>ВсОШ</a:t>
            </a:r>
            <a:r>
              <a:rPr lang="ru-RU" sz="2000" dirty="0" smtClean="0">
                <a:latin typeface="Arial Black" pitchFamily="34" charset="0"/>
              </a:rPr>
              <a:t>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7. ЕГИССО - актуализация списков детей, охваченных  горячим питанием.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8. Горячее питание (требования к оформлению меню).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9. Анализ ежедневного мониторинга по больным.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10. Сборы в школах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11. ГТО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12. Подписка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13. Рейтинг ОО по исполнительной дисциплине.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14. Обсуждение протокола оперативного штаба по </a:t>
            </a:r>
            <a:r>
              <a:rPr lang="ru-RU" sz="2000" smtClean="0">
                <a:latin typeface="Arial Black" pitchFamily="34" charset="0"/>
              </a:rPr>
              <a:t>противодействию распространения </a:t>
            </a:r>
            <a:r>
              <a:rPr lang="ru-RU" sz="2000" dirty="0" smtClean="0">
                <a:latin typeface="Arial Black" pitchFamily="34" charset="0"/>
              </a:rPr>
              <a:t>коронавирусной инфекции от 1декабря 2020 года</a:t>
            </a:r>
            <a:r>
              <a:rPr lang="ru-RU" sz="2200" dirty="0" smtClean="0">
                <a:latin typeface="Arial Black" pitchFamily="34" charset="0"/>
              </a:rPr>
              <a:t/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Рейтинг ОО по исполнительной дисциплине.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92703"/>
          <a:ext cx="8568951" cy="6076312"/>
        </p:xfrm>
        <a:graphic>
          <a:graphicData uri="http://schemas.openxmlformats.org/drawingml/2006/table">
            <a:tbl>
              <a:tblPr/>
              <a:tblGrid>
                <a:gridCol w="296387"/>
                <a:gridCol w="1685108"/>
                <a:gridCol w="795944"/>
                <a:gridCol w="458923"/>
                <a:gridCol w="509118"/>
                <a:gridCol w="525849"/>
                <a:gridCol w="535410"/>
                <a:gridCol w="623849"/>
                <a:gridCol w="745749"/>
                <a:gridCol w="678824"/>
                <a:gridCol w="795944"/>
                <a:gridCol w="458923"/>
                <a:gridCol w="458923"/>
              </a:tblGrid>
              <a:tr h="35449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Рейтинг за сентябрь 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ОО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Воспитательная работа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БДД, БФ, Трнаспорт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образование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Учебно-методическая работа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Делопроизводитель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Дополнительное образование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Экономические вопросы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Мониторинг учебной деятельности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Антитеррористическая защищенность, комплектация ГКП 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Место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"Ахарская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latin typeface="Times New Roman"/>
                        </a:rPr>
                        <a:t>Банайюртовская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МКОУ "Барчхойотарская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 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СОШ№2"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Дучинская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СОШ№2"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5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№2"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Новолакская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 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Новолакская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гимназия"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Новомехельтинская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 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 №2"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ООШ"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 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"Чапаевская СОШ№1"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"Чапаевская СОШ №2"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"Чаравалинская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"Шушинская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"Ямансуйская СОШ"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40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Рейтинг ОО по исполнительной дисциплине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7" y="836711"/>
          <a:ext cx="8352926" cy="5904660"/>
        </p:xfrm>
        <a:graphic>
          <a:graphicData uri="http://schemas.openxmlformats.org/drawingml/2006/table">
            <a:tbl>
              <a:tblPr/>
              <a:tblGrid>
                <a:gridCol w="240553"/>
                <a:gridCol w="1847678"/>
                <a:gridCol w="530365"/>
                <a:gridCol w="623148"/>
                <a:gridCol w="487979"/>
                <a:gridCol w="504017"/>
                <a:gridCol w="513181"/>
                <a:gridCol w="597946"/>
                <a:gridCol w="714786"/>
                <a:gridCol w="650639"/>
                <a:gridCol w="762898"/>
                <a:gridCol w="439868"/>
                <a:gridCol w="439868"/>
              </a:tblGrid>
              <a:tr h="36965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Рейтинг за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октябрь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024" marR="5024" marT="5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8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ОО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Воспитательная работа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БДД, БФ, Транспорт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образование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Учебно-методическая работа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Делопроизводитель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Дополнительное образование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Экономические вопросы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Мониторинг учебной деятельности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Антитеррористическая защищенность, комплектация ГКП 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Место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Ахарская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"Банайюртовская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"Барчхойотарская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"Дучинская СОШ№2"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Новолакская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Новолакская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гимназия"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Новомехельтинская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Новочуртахская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ООШ"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Чапаевская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Чапаевская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Чаравалинская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"Шушинская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7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Ямансуйская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6672"/>
          <a:ext cx="9036496" cy="6165299"/>
        </p:xfrm>
        <a:graphic>
          <a:graphicData uri="http://schemas.openxmlformats.org/drawingml/2006/table">
            <a:tbl>
              <a:tblPr/>
              <a:tblGrid>
                <a:gridCol w="262464"/>
                <a:gridCol w="1762253"/>
                <a:gridCol w="832385"/>
                <a:gridCol w="679906"/>
                <a:gridCol w="532426"/>
                <a:gridCol w="549924"/>
                <a:gridCol w="559923"/>
                <a:gridCol w="652409"/>
                <a:gridCol w="779890"/>
                <a:gridCol w="709901"/>
                <a:gridCol w="832385"/>
                <a:gridCol w="479932"/>
                <a:gridCol w="402698"/>
              </a:tblGrid>
              <a:tr h="36993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Рейтинг за ноябрь</a:t>
                      </a:r>
                    </a:p>
                  </a:txBody>
                  <a:tcPr marL="5024" marR="5024" marT="5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ОО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Воспитательная работа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БДД, БФ, Транспорт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образование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Учебно-методическая работа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Делопроизводитель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Дополнительное образование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Экономические вопросы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Мониторинг учебной деятельности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Антитеррористическая защищенность, комплектация ГКП  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Итог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Место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"Ахарская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"Банайюртовская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"Барчхойотарская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"Гамияхская СОШ№2"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Дучинская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СОШ№2"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"Новокулинская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"Новолакская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"Новолакская гимназия"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"Новомехельтинская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9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"Новочуртахская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ООШ"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"Тухчарская СОШ 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"Чапаевская СОШ№1"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"Чапаевская СОШ №2"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"Чаравалинская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"Шушинская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МКОУ "Ямансуйская СОШ"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4" marR="5024" marT="5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40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Рейтинг ОО по исполнительной дисциплине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Обсуждение протокола оперативного штаба по противодействию распространения коронавирусной инфекции от 1декабря 2020 года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39552" y="908720"/>
          <a:ext cx="7056784" cy="936104"/>
        </p:xfrm>
        <a:graphic>
          <a:graphicData uri="http://schemas.openxmlformats.org/presentationml/2006/ole">
            <p:oleObj spid="_x0000_s51202" name="Объект упаковщика для оболочки" r:id="rId3" imgW="4159800" imgH="60480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27687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П.10. Поручить Министерству образования и науки Республики Дагестан, рекомендовать главам городских округов и муниципальных районов отменить проведение новогодних праздничных мероприятий в общеобразовательных учреждениях, в ВУЗах, организовать проведение детских утренников в дошкольных образовательных учреждениях по группам.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29309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 11. Рекомендовать главам городских округов и муниципальных районов:</a:t>
            </a:r>
          </a:p>
          <a:p>
            <a:r>
              <a:rPr lang="ru-RU" dirty="0" smtClean="0"/>
              <a:t>п.п.4. усилить контроль за соблюдением режима самоизоляции гражданами в возрасте 65 и старше с привлечением волонтеров.  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6975622" y="1101943"/>
            <a:ext cx="47776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80312" y="980728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Направлено в письме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Arial Black" pitchFamily="34" charset="0"/>
              </a:rPr>
              <a:t>Разное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64807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План работы УО  по объективности оценивания учебных достижений претендентов на получение медали «За особые успехи в учении».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266457" y="1484783"/>
          <a:ext cx="1194801" cy="1008113"/>
        </p:xfrm>
        <a:graphic>
          <a:graphicData uri="http://schemas.openxmlformats.org/presentationml/2006/ole">
            <p:oleObj spid="_x0000_s1027" name="Document" showAsIcon="1" r:id="rId3" imgW="914400" imgH="771480" progId="Word.Document.8">
              <p:link updateAutomatic="1"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403648" y="980728"/>
          <a:ext cx="5738837" cy="5328592"/>
        </p:xfrm>
        <a:graphic>
          <a:graphicData uri="http://schemas.openxmlformats.org/presentationml/2006/ole">
            <p:oleObj spid="_x0000_s1028" name="Document" r:id="rId4" imgW="7879519" imgH="9220356" progId="Word.Document.8">
              <p:embed/>
            </p:oleObj>
          </a:graphicData>
        </a:graphic>
      </p:graphicFrame>
      <p:sp>
        <p:nvSpPr>
          <p:cNvPr id="7" name="Стрелка вниз 6"/>
          <p:cNvSpPr/>
          <p:nvPr/>
        </p:nvSpPr>
        <p:spPr>
          <a:xfrm rot="10800000">
            <a:off x="7596336" y="2492896"/>
            <a:ext cx="47776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83760" y="31409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Направлено в письме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88640"/>
          <a:ext cx="8856985" cy="1927860"/>
        </p:xfrm>
        <a:graphic>
          <a:graphicData uri="http://schemas.openxmlformats.org/drawingml/2006/table">
            <a:tbl>
              <a:tblPr/>
              <a:tblGrid>
                <a:gridCol w="2505904"/>
                <a:gridCol w="2006255"/>
                <a:gridCol w="834910"/>
                <a:gridCol w="1503661"/>
                <a:gridCol w="2006255"/>
              </a:tblGrid>
              <a:tr h="1855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Предварительная оценка количества претендентов на медаль в школах с разными условиями обучения и результатами ГИА в 2020 году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Мониторинг учебных и внеурочных достижений (участие во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Всероссийской олимпиаде школьников и Конкурсах различного уровня и направленности)  претендентов на медаль в 2021 году, а также школ с высокой долей медалистов в 2020 году, набравших по результатам ЕГЭ менее 70 баллов.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Октябрь – ноябрь 2020г.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Атлангериев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Р.С.,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Шуаева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Б.Ш.,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Давлетмурзаева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К.И.,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Абакарова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Н.Х.,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Сахрудинова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Х.Н.,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Шахмарданова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М.Р.,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руководители ОО.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Выявление школ групп риска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«Необъективное оценивание»,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«Высокая доля медалистов»,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«Доля медалистов выше 10%»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медалиста)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377203"/>
          <a:ext cx="7992888" cy="4144899"/>
        </p:xfrm>
        <a:graphic>
          <a:graphicData uri="http://schemas.openxmlformats.org/drawingml/2006/table">
            <a:tbl>
              <a:tblPr/>
              <a:tblGrid>
                <a:gridCol w="670529"/>
                <a:gridCol w="1561719"/>
                <a:gridCol w="4032448"/>
                <a:gridCol w="1728192"/>
              </a:tblGrid>
              <a:tr h="10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 ОО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ФИО ученика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Calibri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Новокулинская СОШ №1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Гамзатова Марьям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Курбанмагомедовна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Магомедова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Асият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Рашидовна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Банайюртовская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Татаева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Аминат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Асрудиновна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Гамияхская  СОШ №2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Гаджимурадова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Аслипат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Салмановна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Тухчарская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Джамалудинова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Сабина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Гасановна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Омарова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Камила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Ахмедовна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Шейхмагомедова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Марижат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Шарабутиновна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Новомехельтинская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Далгатова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Зайнаб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Курбанмагомедовна3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Calibri"/>
                          <a:ea typeface="Calibri"/>
                          <a:cs typeface="Times New Roman"/>
                        </a:rPr>
                        <a:t>Новочуртахская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latin typeface="Calibri"/>
                          <a:ea typeface="Calibri"/>
                          <a:cs typeface="Times New Roman"/>
                        </a:rPr>
                        <a:t>сОШ</a:t>
                      </a: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 №1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Темирбулатова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Макка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Вахитаевна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Новолакская гимназия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Курбанов Адам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курбанович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Гаджиметов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Юсуп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Юнусович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Новолакская СОШ №1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Джалалова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Шагидат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Мухтаровна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Рамазанова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Айша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Рамазановна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Шейхалиев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Джахар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мирзабекович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Хутиев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Асхаб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Камилович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Крымсултанов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Тахир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камилович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Новочуртахская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Камалов Али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Гасангусейнович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Calibri"/>
                          <a:ea typeface="Calibri"/>
                          <a:cs typeface="Times New Roman"/>
                        </a:rPr>
                        <a:t>Новокулинская СОШ №2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Алиева Милана Магомедовна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Базманов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Арсен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Гаджимирзаевич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Буттаева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Лаура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Магомедкеримовна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Рамазанова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Диана </a:t>
                      </a:r>
                      <a:r>
                        <a:rPr lang="ru-RU" sz="105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Гаджиевна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78" marR="31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0100"/>
            <a:ext cx="2688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32857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СПИСОК   </a:t>
            </a:r>
            <a:r>
              <a:rPr lang="ru-RU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претендентов на медали на 23 октября 2020 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60649"/>
          <a:ext cx="8496945" cy="6253915"/>
        </p:xfrm>
        <a:graphic>
          <a:graphicData uri="http://schemas.openxmlformats.org/drawingml/2006/table">
            <a:tbl>
              <a:tblPr/>
              <a:tblGrid>
                <a:gridCol w="350918"/>
                <a:gridCol w="1377274"/>
                <a:gridCol w="757470"/>
                <a:gridCol w="950400"/>
                <a:gridCol w="981471"/>
                <a:gridCol w="979644"/>
                <a:gridCol w="833428"/>
                <a:gridCol w="782253"/>
                <a:gridCol w="767631"/>
                <a:gridCol w="716456"/>
              </a:tblGrid>
              <a:tr h="21386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 по ЕГЭ -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2021г.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ОГЭ-2021г..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35" marR="3935" marT="3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№  </a:t>
                      </a:r>
                      <a:r>
                        <a:rPr lang="ru-RU" sz="7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п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</a:t>
                      </a:r>
                      <a:r>
                        <a:rPr lang="ru-RU" sz="7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п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Наименование ОО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количество выпускников 11кл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претенденты </a:t>
                      </a:r>
                      <a:endParaRPr lang="ru-RU" sz="700" b="1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на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высокие баллы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Претенденты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 аттестат  особого образца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количество учащихся группы риска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количество выпускников 9кл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претенденты на высокие баллы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претенденты на аттестат с отличием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количество учащихся группы риска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Новочуртахская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СОШ№2"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"Тухчарская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Чаравалинская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Банайюртовская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"Новокулинская СОШ№1"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Чапаевская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 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"Гамияхская СОШ№1"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Новочуртахская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Новомехельтинская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Ямансуйская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"Гамияхская СОШ№2"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"Новолакская СОШ№1"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"Барчхойотарская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"Тухчарская ООШ"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МКОУ"Дучинская  СОШ №2"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"Чапаевская СОШ №2"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"Шушинская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Новочуртахская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сош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"Гамияхская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МКОУ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Новолакская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гимназия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"Новокулинская СОШ №2" 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"Ахарская СОШ"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МКОУ "Тухчарская СОШ №1"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935" marR="3935" marT="3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483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16,7%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935" marR="3935" marT="3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88640"/>
          <a:ext cx="8568951" cy="2290943"/>
        </p:xfrm>
        <a:graphic>
          <a:graphicData uri="http://schemas.openxmlformats.org/drawingml/2006/table">
            <a:tbl>
              <a:tblPr/>
              <a:tblGrid>
                <a:gridCol w="313056"/>
                <a:gridCol w="1559151"/>
                <a:gridCol w="2160240"/>
                <a:gridCol w="1152128"/>
                <a:gridCol w="1514277"/>
                <a:gridCol w="1870099"/>
              </a:tblGrid>
              <a:tr h="1169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Анализ результатов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пробных экзаменов для выпускников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11 классов.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пробных экзаменов (контрольных работ в формате ЕГЭ) для выпускников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11 классов по обязательным и  предметам по выбору.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 декабре 2020года.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 апреле 2020 года.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Атлангериев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Р.С.,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Шуаева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Б.Ш.,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Давлетмурзаева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К.И.,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Абакарова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Н.Х.,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Сахрудинова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Х.Н.,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Шахмарданова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М.Р.,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руководители ОО.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Выявление  группы риска среди выпускников - претендентов на медаль в 2021 году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Анализ результатов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мониторинга уровня знаний учащихся 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10 классов.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Проведение контрольных работ во всех ОО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- апрель 2020 года. 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Атлангериев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Р.С.,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Шуаева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Б.Ш.,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Давлетмурзаева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К.И.,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Абакарова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Н.Х.,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Сахрудинова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Х.Н.,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Шахмарданова</a:t>
                      </a: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 М.Р., 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руководители ОО.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Выявление  группы риска среди учащихся  10 классов - претендентов на медаль в 2022 году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793993"/>
          <a:ext cx="4132829" cy="4064007"/>
        </p:xfrm>
        <a:graphic>
          <a:graphicData uri="http://schemas.openxmlformats.org/drawingml/2006/table">
            <a:tbl>
              <a:tblPr/>
              <a:tblGrid>
                <a:gridCol w="190859"/>
                <a:gridCol w="1184016"/>
                <a:gridCol w="687869"/>
                <a:gridCol w="583372"/>
                <a:gridCol w="1012157"/>
                <a:gridCol w="474556"/>
              </a:tblGrid>
              <a:tr h="2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ответственный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Новолакская СОШ №1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8.12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Calibri"/>
                          <a:ea typeface="Calibri"/>
                          <a:cs typeface="Times New Roman"/>
                        </a:rPr>
                        <a:t>Абакарова</a:t>
                      </a: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Новокулинская  СОШ №1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9.12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Банайюртовская СОШ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Calibri"/>
                          <a:ea typeface="Calibri"/>
                          <a:cs typeface="Times New Roman"/>
                        </a:rPr>
                        <a:t>Атлангиреев</a:t>
                      </a: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Гамияхская СОШ №2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15.12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16.12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Тухчарская СОШ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17.12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18.12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Новомехельтинская СОШ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21.12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22.12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Новочуртахская СОШ №1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23.12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24..12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Абакарова Н.Х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Атлангиреев Р.С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2295545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График</a:t>
            </a:r>
            <a:r>
              <a:rPr lang="ru-RU" sz="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проведения проверочных работ в 10-11 классах в ОО района.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2793993"/>
          <a:ext cx="4132829" cy="4188264"/>
        </p:xfrm>
        <a:graphic>
          <a:graphicData uri="http://schemas.openxmlformats.org/drawingml/2006/table">
            <a:tbl>
              <a:tblPr/>
              <a:tblGrid>
                <a:gridCol w="190859"/>
                <a:gridCol w="1184016"/>
                <a:gridCol w="687869"/>
                <a:gridCol w="583372"/>
                <a:gridCol w="1012157"/>
                <a:gridCol w="474556"/>
              </a:tblGrid>
              <a:tr h="262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ОО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ответственный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Calibri"/>
                          <a:ea typeface="Calibri"/>
                          <a:cs typeface="Times New Roman"/>
                        </a:rPr>
                        <a:t>Новолакская</a:t>
                      </a: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гимназия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7.12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alibri"/>
                          <a:ea typeface="Calibri"/>
                          <a:cs typeface="Times New Roman"/>
                        </a:rPr>
                        <a:t>Шуаева</a:t>
                      </a: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 Б.Ш., 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8.12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Шуаева Б.Ш., 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Новокулинская  СОШ </a:t>
                      </a: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№ 2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9.12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Шуаева Б.Ш., 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700" b="1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Шуаева Б.Ш., 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700" b="1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>
                          <a:latin typeface="Calibri"/>
                          <a:ea typeface="Calibri"/>
                          <a:cs typeface="Times New Roman"/>
                        </a:rPr>
                        <a:t>Новочуртахская</a:t>
                      </a: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 СОШ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Шуаева Б.Ш., </a:t>
                      </a:r>
                      <a:endParaRPr lang="ru-RU" sz="1800" b="0" i="0" u="none" strike="noStrike">
                        <a:latin typeface="Arial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1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Меджидова И.Р., </a:t>
                      </a:r>
                      <a:endParaRPr lang="ru-RU" sz="700" b="1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14.12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b="0" i="0" u="none" strike="noStrike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Шуаева</a:t>
                      </a:r>
                      <a:r>
                        <a:rPr lang="ru-RU" sz="7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Б.Ш., 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46609" marR="46609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Меджидова И.Р.,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Анализ проверки списка отличников  на награждение Главы МО «Новолакский район».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Представлены – </a:t>
            </a:r>
            <a:r>
              <a:rPr lang="ru-RU" dirty="0" err="1" smtClean="0"/>
              <a:t>Новострой</a:t>
            </a:r>
            <a:r>
              <a:rPr lang="ru-RU" dirty="0" smtClean="0"/>
              <a:t> 251, Старый </a:t>
            </a:r>
            <a:r>
              <a:rPr lang="ru-RU" dirty="0" err="1" smtClean="0"/>
              <a:t>Новолак</a:t>
            </a:r>
            <a:r>
              <a:rPr lang="ru-RU" dirty="0" smtClean="0"/>
              <a:t> – три школы до сих не </a:t>
            </a:r>
            <a:r>
              <a:rPr lang="ru-RU" dirty="0" err="1" smtClean="0"/>
              <a:t>принесли:Новолак</a:t>
            </a:r>
            <a:r>
              <a:rPr lang="ru-RU" dirty="0" smtClean="0"/>
              <a:t> 1, Чапаево 1, </a:t>
            </a:r>
            <a:r>
              <a:rPr lang="ru-RU" dirty="0" err="1" smtClean="0"/>
              <a:t>Ямансу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соответствуют Постановлению Главы - ????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Ведение классных журналов в основном  соответствует Указаниям к ведению журналов, несмотря на выявленные недочеты.</a:t>
            </a:r>
          </a:p>
          <a:p>
            <a:r>
              <a:rPr lang="ru-RU" dirty="0" smtClean="0"/>
              <a:t>Выявлены случаи необъективности выставления четвертных, полугодовых, годовых и итоговых оценок.</a:t>
            </a:r>
          </a:p>
          <a:p>
            <a:r>
              <a:rPr lang="ru-RU" dirty="0" smtClean="0"/>
              <a:t>Среди текущих оценок  имеются отметки  «2» и «3», за письменные работы отметки ниже,  чем за устные. </a:t>
            </a:r>
          </a:p>
          <a:p>
            <a:r>
              <a:rPr lang="ru-RU" dirty="0" smtClean="0"/>
              <a:t>Имеются случаи исправлений дат, подчисток текущих и итоговых оценок, использование корректора.</a:t>
            </a:r>
          </a:p>
          <a:p>
            <a:r>
              <a:rPr lang="ru-RU" dirty="0" smtClean="0"/>
              <a:t>Недостаточная, а где-то чрезмерная </a:t>
            </a:r>
            <a:r>
              <a:rPr lang="ru-RU" dirty="0" err="1" smtClean="0"/>
              <a:t>накопляемость</a:t>
            </a:r>
            <a:r>
              <a:rPr lang="ru-RU" dirty="0" smtClean="0"/>
              <a:t> отметок. </a:t>
            </a:r>
          </a:p>
          <a:p>
            <a:r>
              <a:rPr lang="ru-RU" dirty="0" smtClean="0"/>
              <a:t>Отсутствует целая четверть и т.д..</a:t>
            </a:r>
          </a:p>
          <a:p>
            <a:endParaRPr lang="ru-RU" dirty="0" smtClean="0"/>
          </a:p>
          <a:p>
            <a:r>
              <a:rPr lang="ru-RU" dirty="0" smtClean="0"/>
              <a:t>Данные недостатки свидетельствуют, что не все руководители общеобразовательных учреждений ведут должный контроль за качеством преподавания учебных предметов, </a:t>
            </a:r>
            <a:r>
              <a:rPr lang="ru-RU" dirty="0"/>
              <a:t>за ведением документов строгой </a:t>
            </a:r>
            <a:r>
              <a:rPr lang="ru-RU" dirty="0" smtClean="0"/>
              <a:t>отчетности. </a:t>
            </a:r>
          </a:p>
          <a:p>
            <a:r>
              <a:rPr lang="ru-RU" dirty="0" smtClean="0"/>
              <a:t>НЕКАЧЕСТВЕННЫЙ КОНТРОЛЬ ЗА УЧЕБНЫМ ПРОЦЕССОМ!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4766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Анализ электронных  дневников  и работы сайтов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764709"/>
          <a:ext cx="5400599" cy="5837738"/>
        </p:xfrm>
        <a:graphic>
          <a:graphicData uri="http://schemas.openxmlformats.org/drawingml/2006/table">
            <a:tbl>
              <a:tblPr/>
              <a:tblGrid>
                <a:gridCol w="300032"/>
                <a:gridCol w="2184743"/>
                <a:gridCol w="1080308"/>
                <a:gridCol w="1835516"/>
              </a:tblGrid>
              <a:tr h="711488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школы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Активность школ.</a:t>
                      </a:r>
                      <a:b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показателя, %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Изменение показателя относительно прошлого периода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МКОУ "Гамияхская СОШ №2"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МКОУ "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Ямансуйская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 СОШ"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84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МКОУ "Новокулинская СОШ№2"имени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Аметхана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 Султана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51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"Новолакская СОШ 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"Тухчарская ООШ"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"Шушинская СОШ."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51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МКОУ «Тухчарская СОШ»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51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"Ахарская СОШ"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"Банайюртовская СОШ"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"Гамияхская СОШ 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"Дучинская СОШ №2"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51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"Новокулинская СОШ 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"Новолакская гимназия"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"Новочуртахская СОШ №2"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84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"Новочуртахская СОШ" им. М. Манарова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"Новочуртахская СОШ№1"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51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"Чапаевская СОШ№1"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"Чапаевская СОШ№2"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"Чаравалинская СОШ"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Новомехельтинская СОШ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"Барчхойотарская СОШ"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 "Тухчарская СОШ №1"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02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МКОУ"Гамияхская СОШ"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  <a:cs typeface="Times New Roman"/>
                        </a:rPr>
                        <a:t>Каникулы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51" marR="50251" marT="30151" marB="30151" anchor="ctr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4" y="492587"/>
            <a:ext cx="396044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Изменение показателя в школах района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0" y="116631"/>
          <a:ext cx="8929000" cy="5815136"/>
        </p:xfrm>
        <a:graphic>
          <a:graphicData uri="http://schemas.openxmlformats.org/drawingml/2006/table">
            <a:tbl>
              <a:tblPr/>
              <a:tblGrid>
                <a:gridCol w="216028"/>
                <a:gridCol w="1757460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  <a:gridCol w="579626"/>
              </a:tblGrid>
              <a:tr h="645646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Название ОО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Статус ББЖ (официально)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Каникулы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Активность (факт.)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всех 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аккаунтов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не менее 60 %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Вовлеченность родителей,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родителей,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Ведение журналов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Ведение планирования уроков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учеников, не менее 70 %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Своевременное ведение журналов учителями,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Степень наполненности расписания, не менее 50 %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Активация учителей, не менее 70 %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МКОУ"Гамияхская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"Тухчарская ООШ"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"Шушинская СОШ."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5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23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"Новокулинская СОШ№2"имени Аметхана Султана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5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"Новолакская гимназия"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5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Новомехельтинская СОШ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"Новолакская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"Тухчарская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"Чапаевская СОШ№2"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"Ахарская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"Гамияхская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5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"Новочуртахская СОШ" им. М. Манарова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"Чаравалинская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"Банайюртовская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5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"Новокулинская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"Барчхойотарская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"Дучинская СОШ №2"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«Тухчарская СОШ»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"Ямансуйская СОШ"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"Гамияхская СОШ 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49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МКОУ "Чапаевская СОШ№1"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Нет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8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6184</Words>
  <Application>Microsoft Office PowerPoint</Application>
  <PresentationFormat>Экран (4:3)</PresentationFormat>
  <Paragraphs>3384</Paragraphs>
  <Slides>24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Поток</vt:lpstr>
      <vt:lpstr>D:\Приказы Управления образования\по основной деятельности\244(1- ОД Об утверждении Плана мероприятий по обеспечению ОО объективности оценивания учебных достижений медалистов.doc</vt:lpstr>
      <vt:lpstr>D:\Приказы Управления образования\по основной деятельности\244-ОД  Об утверждении порядка тарификации.docx</vt:lpstr>
      <vt:lpstr>D:\Сводные результаты ДР-10 (2) (1).xlsx</vt:lpstr>
      <vt:lpstr>Document</vt:lpstr>
      <vt:lpstr>Объект упаковщика для оболочки</vt:lpstr>
      <vt:lpstr>Совещание руководителей общеобразовательных учреждений Новолакского района 04.12.2020 года.</vt:lpstr>
      <vt:lpstr>        Вопросы для обсуждения: 1. Обсуждение Плана работы по объективности оценивания учебных достижений претендентов на получение медали «За особые успехи в учении».  2. Анализ проверки списков отличников  на награждение Главы МО «Новолакский район».   3. Анализ электронных  дневников  и работы сайтов.                                                                  4. Замечания по составлению тарификации ОО. 5. Анализ диагностических работ в 10 классах.  6. Ход  ВсОШ.  7. ЕГИССО - актуализация списков детей, охваченных  горячим питанием.  8. Горячее питание (требования к оформлению меню).  9. Анализ ежедневного мониторинга по больным. 10. Сборы в школах  11. ГТО 12. Подписка 13. Рейтинг ОО по исполнительной дисциплине. 14. Обсуждение протокола оперативного штаба по противодействию распространения коронавирусной инфекции от 1декабря 2020 года </vt:lpstr>
      <vt:lpstr>План работы УО  по объективности оценивания учебных достижений претендентов на получение медали «За особые успехи в учении».</vt:lpstr>
      <vt:lpstr>Слайд 4</vt:lpstr>
      <vt:lpstr>Слайд 5</vt:lpstr>
      <vt:lpstr>Слайд 6</vt:lpstr>
      <vt:lpstr>Слайд 7</vt:lpstr>
      <vt:lpstr>Анализ электронных  дневников  и работы сайтов</vt:lpstr>
      <vt:lpstr>Слайд 9</vt:lpstr>
      <vt:lpstr>Замечания по составлению тарификации ОО</vt:lpstr>
      <vt:lpstr>Анализ диагностических работ в 10 классах</vt:lpstr>
      <vt:lpstr>Ход  ВсОШ</vt:lpstr>
      <vt:lpstr>ЕГИССО - актуализация списков детей, охваченных  горячим питанием</vt:lpstr>
      <vt:lpstr>      Горячее питание  (требования к оформлению меню). ЕГИССО - актуализация списков детей, охваченных  горячим питанием</vt:lpstr>
      <vt:lpstr>Анализ ежедневного мониторинга по больным</vt:lpstr>
      <vt:lpstr>Сборы в школах</vt:lpstr>
      <vt:lpstr>ГТО</vt:lpstr>
      <vt:lpstr>Слайд 18</vt:lpstr>
      <vt:lpstr>Слайд 19</vt:lpstr>
      <vt:lpstr>Рейтинг ОО по исполнительной дисциплине.</vt:lpstr>
      <vt:lpstr>Рейтинг ОО по исполнительной дисциплине.</vt:lpstr>
      <vt:lpstr>Рейтинг ОО по исполнительной дисциплине.</vt:lpstr>
      <vt:lpstr>Обсуждение протокола оперативного штаба по противодействию распространения коронавирусной инфекции от 1декабря 2020 года </vt:lpstr>
      <vt:lpstr>Разное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руководителей общеобразовательных учреждений Новолакского района.</dc:title>
  <dc:creator>user</dc:creator>
  <cp:lastModifiedBy>user</cp:lastModifiedBy>
  <cp:revision>58</cp:revision>
  <dcterms:created xsi:type="dcterms:W3CDTF">2020-12-03T15:16:25Z</dcterms:created>
  <dcterms:modified xsi:type="dcterms:W3CDTF">2020-12-25T06:13:30Z</dcterms:modified>
</cp:coreProperties>
</file>